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73" r:id="rId5"/>
    <p:sldId id="274" r:id="rId6"/>
    <p:sldId id="275" r:id="rId7"/>
    <p:sldId id="276" r:id="rId8"/>
    <p:sldId id="277" r:id="rId9"/>
    <p:sldId id="278" r:id="rId10"/>
    <p:sldId id="27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51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3894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is Gosik" userId="8df8d7f4-07bf-4b01-8164-cd15b0bd6d0a" providerId="ADAL" clId="{47A763D6-13E7-49AB-AC28-C25B86EBCFC6}"/>
    <pc:docChg chg="modSld">
      <pc:chgData name="Alexis Gosik" userId="8df8d7f4-07bf-4b01-8164-cd15b0bd6d0a" providerId="ADAL" clId="{47A763D6-13E7-49AB-AC28-C25B86EBCFC6}" dt="2025-05-27T16:47:23.787" v="0" actId="20577"/>
      <pc:docMkLst>
        <pc:docMk/>
      </pc:docMkLst>
      <pc:sldChg chg="modSp mod">
        <pc:chgData name="Alexis Gosik" userId="8df8d7f4-07bf-4b01-8164-cd15b0bd6d0a" providerId="ADAL" clId="{47A763D6-13E7-49AB-AC28-C25B86EBCFC6}" dt="2025-05-27T16:47:23.787" v="0" actId="20577"/>
        <pc:sldMkLst>
          <pc:docMk/>
          <pc:sldMk cId="1720159019" sldId="273"/>
        </pc:sldMkLst>
        <pc:spChg chg="mod">
          <ac:chgData name="Alexis Gosik" userId="8df8d7f4-07bf-4b01-8164-cd15b0bd6d0a" providerId="ADAL" clId="{47A763D6-13E7-49AB-AC28-C25B86EBCFC6}" dt="2025-05-27T16:47:23.787" v="0" actId="20577"/>
          <ac:spMkLst>
            <pc:docMk/>
            <pc:sldMk cId="1720159019" sldId="273"/>
            <ac:spMk id="10" creationId="{8BBA573B-906A-BD32-C1C5-AD6CEB2E8332}"/>
          </ac:spMkLst>
        </pc:spChg>
      </pc:sldChg>
    </pc:docChg>
  </pc:docChgLst>
  <pc:docChgLst>
    <pc:chgData name="Alexis Gosik" userId="8df8d7f4-07bf-4b01-8164-cd15b0bd6d0a" providerId="ADAL" clId="{557372B8-7FA7-4BF5-B1FB-CD286164199D}"/>
    <pc:docChg chg="addSld modSld">
      <pc:chgData name="Alexis Gosik" userId="8df8d7f4-07bf-4b01-8164-cd15b0bd6d0a" providerId="ADAL" clId="{557372B8-7FA7-4BF5-B1FB-CD286164199D}" dt="2023-05-03T17:01:58.393" v="426" actId="167"/>
      <pc:docMkLst>
        <pc:docMk/>
      </pc:docMkLst>
      <pc:sldChg chg="modSp mod">
        <pc:chgData name="Alexis Gosik" userId="8df8d7f4-07bf-4b01-8164-cd15b0bd6d0a" providerId="ADAL" clId="{557372B8-7FA7-4BF5-B1FB-CD286164199D}" dt="2023-05-02T18:16:07.290" v="15" actId="20577"/>
        <pc:sldMkLst>
          <pc:docMk/>
          <pc:sldMk cId="1720159019" sldId="273"/>
        </pc:sldMkLst>
      </pc:sldChg>
      <pc:sldChg chg="addSp delSp modSp mod modAnim">
        <pc:chgData name="Alexis Gosik" userId="8df8d7f4-07bf-4b01-8164-cd15b0bd6d0a" providerId="ADAL" clId="{557372B8-7FA7-4BF5-B1FB-CD286164199D}" dt="2023-05-03T17:01:58.393" v="426" actId="167"/>
        <pc:sldMkLst>
          <pc:docMk/>
          <pc:sldMk cId="1334790753" sldId="275"/>
        </pc:sldMkLst>
      </pc:sldChg>
      <pc:sldChg chg="modSp add modAnim">
        <pc:chgData name="Alexis Gosik" userId="8df8d7f4-07bf-4b01-8164-cd15b0bd6d0a" providerId="ADAL" clId="{557372B8-7FA7-4BF5-B1FB-CD286164199D}" dt="2023-05-03T16:56:51.400" v="252" actId="20577"/>
        <pc:sldMkLst>
          <pc:docMk/>
          <pc:sldMk cId="4013908285" sldId="276"/>
        </pc:sldMkLst>
      </pc:sldChg>
      <pc:sldChg chg="modSp add modAnim">
        <pc:chgData name="Alexis Gosik" userId="8df8d7f4-07bf-4b01-8164-cd15b0bd6d0a" providerId="ADAL" clId="{557372B8-7FA7-4BF5-B1FB-CD286164199D}" dt="2023-05-03T16:57:28.195" v="296" actId="20577"/>
        <pc:sldMkLst>
          <pc:docMk/>
          <pc:sldMk cId="4030234816" sldId="277"/>
        </pc:sldMkLst>
      </pc:sldChg>
      <pc:sldChg chg="modSp add modAnim">
        <pc:chgData name="Alexis Gosik" userId="8df8d7f4-07bf-4b01-8164-cd15b0bd6d0a" providerId="ADAL" clId="{557372B8-7FA7-4BF5-B1FB-CD286164199D}" dt="2023-05-03T16:58:17.164" v="418" actId="20577"/>
        <pc:sldMkLst>
          <pc:docMk/>
          <pc:sldMk cId="244052706" sldId="278"/>
        </pc:sldMkLst>
      </pc:sldChg>
    </pc:docChg>
  </pc:docChgLst>
  <pc:docChgLst>
    <pc:chgData name="Srinija Amisthapur" userId="S::amisthapursrinija_gmail.com#ext#@tccp2015.onmicrosoft.com::dfde44f2-e7de-4d36-9799-6bcdf4cf5ea5" providerId="AD" clId="Web-{4FBE06F3-2AEB-3E45-D3B2-26ECC61616DB}"/>
    <pc:docChg chg="addSld delSld modSld">
      <pc:chgData name="Srinija Amisthapur" userId="S::amisthapursrinija_gmail.com#ext#@tccp2015.onmicrosoft.com::dfde44f2-e7de-4d36-9799-6bcdf4cf5ea5" providerId="AD" clId="Web-{4FBE06F3-2AEB-3E45-D3B2-26ECC61616DB}" dt="2024-07-11T20:45:01.988" v="80" actId="20577"/>
      <pc:docMkLst>
        <pc:docMk/>
      </pc:docMkLst>
      <pc:sldChg chg="addSp delSp modSp add replId">
        <pc:chgData name="Srinija Amisthapur" userId="S::amisthapursrinija_gmail.com#ext#@tccp2015.onmicrosoft.com::dfde44f2-e7de-4d36-9799-6bcdf4cf5ea5" providerId="AD" clId="Web-{4FBE06F3-2AEB-3E45-D3B2-26ECC61616DB}" dt="2024-07-11T20:45:01.988" v="80" actId="20577"/>
        <pc:sldMkLst>
          <pc:docMk/>
          <pc:sldMk cId="651353935" sldId="279"/>
        </pc:sldMkLst>
      </pc:sldChg>
      <pc:sldChg chg="new del">
        <pc:chgData name="Srinija Amisthapur" userId="S::amisthapursrinija_gmail.com#ext#@tccp2015.onmicrosoft.com::dfde44f2-e7de-4d36-9799-6bcdf4cf5ea5" providerId="AD" clId="Web-{4FBE06F3-2AEB-3E45-D3B2-26ECC61616DB}" dt="2024-07-11T20:41:03.370" v="61"/>
        <pc:sldMkLst>
          <pc:docMk/>
          <pc:sldMk cId="3944443766" sldId="280"/>
        </pc:sldMkLst>
      </pc:sldChg>
      <pc:sldChg chg="new del">
        <pc:chgData name="Srinija Amisthapur" userId="S::amisthapursrinija_gmail.com#ext#@tccp2015.onmicrosoft.com::dfde44f2-e7de-4d36-9799-6bcdf4cf5ea5" providerId="AD" clId="Web-{4FBE06F3-2AEB-3E45-D3B2-26ECC61616DB}" dt="2024-07-11T20:41:09.151" v="62"/>
        <pc:sldMkLst>
          <pc:docMk/>
          <pc:sldMk cId="1028688332" sldId="281"/>
        </pc:sldMkLst>
      </pc:sldChg>
    </pc:docChg>
  </pc:docChgLst>
  <pc:docChgLst>
    <pc:chgData name="Alexis Gosik" userId="8df8d7f4-07bf-4b01-8164-cd15b0bd6d0a" providerId="ADAL" clId="{1AB5DF62-09C8-4496-85CA-A361A90027C0}"/>
    <pc:docChg chg="modSld">
      <pc:chgData name="Alexis Gosik" userId="8df8d7f4-07bf-4b01-8164-cd15b0bd6d0a" providerId="ADAL" clId="{1AB5DF62-09C8-4496-85CA-A361A90027C0}" dt="2024-06-10T16:56:33.291" v="10" actId="14100"/>
      <pc:docMkLst>
        <pc:docMk/>
      </pc:docMkLst>
      <pc:sldChg chg="modSp mod">
        <pc:chgData name="Alexis Gosik" userId="8df8d7f4-07bf-4b01-8164-cd15b0bd6d0a" providerId="ADAL" clId="{1AB5DF62-09C8-4496-85CA-A361A90027C0}" dt="2024-06-10T16:55:58.194" v="1" actId="2711"/>
        <pc:sldMkLst>
          <pc:docMk/>
          <pc:sldMk cId="1720159019" sldId="273"/>
        </pc:sldMkLst>
      </pc:sldChg>
      <pc:sldChg chg="modSp mod">
        <pc:chgData name="Alexis Gosik" userId="8df8d7f4-07bf-4b01-8164-cd15b0bd6d0a" providerId="ADAL" clId="{1AB5DF62-09C8-4496-85CA-A361A90027C0}" dt="2024-06-10T16:56:07.380" v="3" actId="2711"/>
        <pc:sldMkLst>
          <pc:docMk/>
          <pc:sldMk cId="1225506282" sldId="274"/>
        </pc:sldMkLst>
      </pc:sldChg>
      <pc:sldChg chg="modSp">
        <pc:chgData name="Alexis Gosik" userId="8df8d7f4-07bf-4b01-8164-cd15b0bd6d0a" providerId="ADAL" clId="{1AB5DF62-09C8-4496-85CA-A361A90027C0}" dt="2024-06-10T16:56:11.493" v="4" actId="2711"/>
        <pc:sldMkLst>
          <pc:docMk/>
          <pc:sldMk cId="1334790753" sldId="275"/>
        </pc:sldMkLst>
      </pc:sldChg>
      <pc:sldChg chg="modSp mod">
        <pc:chgData name="Alexis Gosik" userId="8df8d7f4-07bf-4b01-8164-cd15b0bd6d0a" providerId="ADAL" clId="{1AB5DF62-09C8-4496-85CA-A361A90027C0}" dt="2024-06-10T16:56:17.190" v="6" actId="14100"/>
        <pc:sldMkLst>
          <pc:docMk/>
          <pc:sldMk cId="4013908285" sldId="276"/>
        </pc:sldMkLst>
      </pc:sldChg>
      <pc:sldChg chg="modSp mod">
        <pc:chgData name="Alexis Gosik" userId="8df8d7f4-07bf-4b01-8164-cd15b0bd6d0a" providerId="ADAL" clId="{1AB5DF62-09C8-4496-85CA-A361A90027C0}" dt="2024-06-10T16:56:24.573" v="8" actId="14100"/>
        <pc:sldMkLst>
          <pc:docMk/>
          <pc:sldMk cId="4030234816" sldId="277"/>
        </pc:sldMkLst>
      </pc:sldChg>
      <pc:sldChg chg="modSp mod">
        <pc:chgData name="Alexis Gosik" userId="8df8d7f4-07bf-4b01-8164-cd15b0bd6d0a" providerId="ADAL" clId="{1AB5DF62-09C8-4496-85CA-A361A90027C0}" dt="2024-06-10T16:56:33.291" v="10" actId="14100"/>
        <pc:sldMkLst>
          <pc:docMk/>
          <pc:sldMk cId="244052706" sldId="27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D5FFDE-1002-4C3B-A4B7-7BA8CACE7BBF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7CE32D-7A85-40FD-899D-FD6E6B9026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208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154BF-CA9C-4855-9740-7CA5FE07F5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FABCA1-DCC8-4FEC-A64E-6FE9409FC0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7F6D9F-8A58-40D7-A322-026406CF3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BF89-921C-4AFA-9035-0163FEECCE5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3ECACE-609B-4C43-BF14-BCF2972A1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8840D8-49FA-4ADF-8FB2-C076025F5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8D9C-D64B-4332-B818-D1E9B0DC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733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7C3DD-8D84-4A99-B07B-870898B2A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F57F25-F4A4-4A30-98A7-2EA1E8CAB5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E8F22B-13F6-4523-8A86-4760722FC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BF89-921C-4AFA-9035-0163FEECCE5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26218E-B49C-4722-8C25-7A5CDD61D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434C99-88A2-4099-ABCB-55669C1A0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8D9C-D64B-4332-B818-D1E9B0DC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551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BD297A8-0B52-4498-9741-99161258C5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85C709-8855-4628-84DC-722D3D3C81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45DF26-AE21-4DE9-8D41-EBF034491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BF89-921C-4AFA-9035-0163FEECCE5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CF3F30-2587-47CD-B685-0D3D89349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312C5C-F447-4C44-991E-7613F1ED0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8D9C-D64B-4332-B818-D1E9B0DC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938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16E323-3D08-427E-BFD5-DEBB41349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315E3F-8CE6-4C69-BCBC-44209D6C7E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BD71E1-60FB-4AAD-995C-7BFE9B707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BF89-921C-4AFA-9035-0163FEECCE5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5CACFB-A39F-4391-93D8-032A56E04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314023-3223-49C5-8147-528EF49DE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8D9C-D64B-4332-B818-D1E9B0DC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13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D1272-C36B-4372-90C3-954E2A1FE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AB789-C508-4A43-8A2A-BA56E856E9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E98EB4-A899-4DE2-8434-8452682CA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BF89-921C-4AFA-9035-0163FEECCE5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829E5C-C783-4568-BEE8-4C04CEEBD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1CA27B-97B0-4043-9042-21E80FB49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8D9C-D64B-4332-B818-D1E9B0DC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721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AD9A4-FACF-4069-9902-22F20EA93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E47FA0-99A6-483B-A790-BEE6C8E551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DE107E-4DEC-4DE7-A9F3-6ABA95ADEA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949058-5058-44F8-9791-2F9C44F56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BF89-921C-4AFA-9035-0163FEECCE5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B7B0F1-DC61-4F07-B2D1-98F82A9F7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2BFD42-1C99-45EE-BBE7-E3E96A5C5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8D9C-D64B-4332-B818-D1E9B0DC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215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B9F57-DA62-4B60-B647-C6D12FF9A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84B31A-5DAA-47DF-BE0C-BEF90F90FE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F3056F-C667-439B-AFB1-2DC38D9C02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3EEB7B-865F-4D60-A66B-548E39EF86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E36325-993F-44D5-9126-06E3EC4C14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75E34D-89F4-4CAA-8A7F-BF147F4D7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BF89-921C-4AFA-9035-0163FEECCE5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44B340-0C81-4CA5-B6F7-A26459B1E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60120E-21CC-4FC0-B6FD-A414C41AD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8D9C-D64B-4332-B818-D1E9B0DC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797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B3D6D-2334-4315-B9D0-DCEBF0FBB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2C4861-E46F-4C0B-8569-CC0861ADE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BF89-921C-4AFA-9035-0163FEECCE5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3FF4A6-87C2-4561-9476-E51C774F8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3C3A52-25DB-424A-99ED-3FC2FCC0B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8D9C-D64B-4332-B818-D1E9B0DC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221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5C388F-C1E5-4FAB-B8A1-3980AC630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BF89-921C-4AFA-9035-0163FEECCE5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A92495-B054-4D37-8B3F-71BB86BAB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C0FC6D-235A-4BD1-92DB-8D2F56FAF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8D9C-D64B-4332-B818-D1E9B0DC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959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649999-64AB-41AF-90D0-80E717653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45AF6F-435B-410D-BFE7-A0F5484C9E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D61D01-509A-4548-9E13-0F45A111BA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ADF4E5-8E89-4A2A-9432-12F0E3D1A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BF89-921C-4AFA-9035-0163FEECCE5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5F8E22-5650-4B54-A2FE-079740F27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740789-A1CB-46F8-9462-0501D3851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8D9C-D64B-4332-B818-D1E9B0DC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362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D13C4-AE5C-4F63-BD27-AC049685B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50C099-72F1-474C-8527-E0923745AC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A255B4-6533-4089-AD3F-65D876E684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E59C62-ED26-4EE0-8AC4-A534772C2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BF89-921C-4AFA-9035-0163FEECCE5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3F8EEB-E6EA-490A-B382-018CBCE14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B2827A-5366-4046-85ED-0BB3354B2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8D9C-D64B-4332-B818-D1E9B0DC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598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039262-7708-43D2-AA4B-C074EC7309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367548-8F99-433E-9E2F-4C27F27853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AC9F4F-D9C8-4D4A-B1E2-601B42F27D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9FBF89-921C-4AFA-9035-0163FEECCE5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5C74AC-CDFE-4899-ABED-A1B5D1A87C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31DB98-80B6-427E-AD11-9FF8E40924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948D9C-D64B-4332-B818-D1E9B0DC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730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www.glassdoor.com/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s://www.salary.com/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levels.fyi/" TargetMode="External"/><Relationship Id="rId5" Type="http://schemas.openxmlformats.org/officeDocument/2006/relationships/hyperlink" Target="https://www.comparably.com/" TargetMode="External"/><Relationship Id="rId4" Type="http://schemas.microsoft.com/office/2007/relationships/hdphoto" Target="../media/hdphoto1.wdp"/><Relationship Id="rId9" Type="http://schemas.openxmlformats.org/officeDocument/2006/relationships/hyperlink" Target="http://www.payscale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text&#10;&#10;Description automatically generated">
            <a:extLst>
              <a:ext uri="{FF2B5EF4-FFF2-40B4-BE49-F238E27FC236}">
                <a16:creationId xmlns:a16="http://schemas.microsoft.com/office/drawing/2014/main" id="{4610EF1A-D106-CE06-CEEE-D39142ED7A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056" y="1311139"/>
            <a:ext cx="4749869" cy="1922324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8BBA573B-906A-BD32-C1C5-AD6CEB2E8332}"/>
              </a:ext>
            </a:extLst>
          </p:cNvPr>
          <p:cNvSpPr txBox="1">
            <a:spLocks/>
          </p:cNvSpPr>
          <p:nvPr/>
        </p:nvSpPr>
        <p:spPr>
          <a:xfrm>
            <a:off x="203718" y="4305693"/>
            <a:ext cx="11784564" cy="19223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6600" b="1">
                <a:latin typeface="Aptos" panose="020B0004020202020204" pitchFamily="34" charset="0"/>
                <a:cs typeface="Calibri"/>
              </a:rPr>
              <a:t>MARCH 2026:</a:t>
            </a:r>
            <a:endParaRPr lang="en-US" sz="6600" b="1" dirty="0">
              <a:latin typeface="Aptos" panose="020B0004020202020204" pitchFamily="34" charset="0"/>
              <a:cs typeface="Calibri"/>
            </a:endParaRPr>
          </a:p>
          <a:p>
            <a:pPr algn="ctr"/>
            <a:r>
              <a:rPr lang="en-US" sz="6600" b="1" dirty="0">
                <a:solidFill>
                  <a:srgbClr val="C0519F"/>
                </a:solidFill>
                <a:latin typeface="Aptos" panose="020B0004020202020204" pitchFamily="34" charset="0"/>
                <a:cs typeface="Calibri"/>
              </a:rPr>
              <a:t>Negotiating</a:t>
            </a:r>
          </a:p>
        </p:txBody>
      </p:sp>
      <p:pic>
        <p:nvPicPr>
          <p:cNvPr id="12" name="Picture 1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77249E0C-DE4C-20D8-354F-F7FBCC07BE9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0088" y="1146065"/>
            <a:ext cx="4943856" cy="2252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159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5A9EA23-EF6C-2827-21C3-5F1EA7BF3A85}"/>
              </a:ext>
            </a:extLst>
          </p:cNvPr>
          <p:cNvSpPr txBox="1"/>
          <p:nvPr/>
        </p:nvSpPr>
        <p:spPr>
          <a:xfrm>
            <a:off x="0" y="0"/>
            <a:ext cx="2862072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AD5ECCB-4262-CCFD-ACA3-505A688FB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613" y="2770553"/>
            <a:ext cx="2606846" cy="1316894"/>
          </a:xfrm>
        </p:spPr>
        <p:txBody>
          <a:bodyPr anchor="ctr"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ptos" panose="020B0004020202020204" pitchFamily="34" charset="0"/>
              </a:rPr>
              <a:t>Session Overview</a:t>
            </a:r>
          </a:p>
        </p:txBody>
      </p:sp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72C984D1-717A-0ED3-3F51-FB6B3CA7A0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4930" y="6042118"/>
            <a:ext cx="1508850" cy="687448"/>
          </a:xfrm>
          <a:prstGeom prst="rect">
            <a:avLst/>
          </a:prstGeom>
        </p:spPr>
      </p:pic>
      <p:pic>
        <p:nvPicPr>
          <p:cNvPr id="9" name="Picture 8" descr="A picture containing text&#10;&#10;Description automatically generated">
            <a:extLst>
              <a:ext uri="{FF2B5EF4-FFF2-40B4-BE49-F238E27FC236}">
                <a16:creationId xmlns:a16="http://schemas.microsoft.com/office/drawing/2014/main" id="{AE31D829-3B28-A659-F7EA-50C1572837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2422" y="6084727"/>
            <a:ext cx="1488050" cy="602230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434559F-2B57-71F6-A8F1-B72215C920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3078" y="1166933"/>
            <a:ext cx="8686800" cy="4279709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0" indent="0">
              <a:buNone/>
            </a:pPr>
            <a:r>
              <a:rPr lang="en-US" dirty="0">
                <a:latin typeface="Aptos" panose="020B0004020202020204" pitchFamily="34" charset="0"/>
              </a:rPr>
              <a:t>Learn best practices for negotiation and become more comfortable in working through negotiations.</a:t>
            </a:r>
          </a:p>
        </p:txBody>
      </p:sp>
    </p:spTree>
    <p:extLst>
      <p:ext uri="{BB962C8B-B14F-4D97-AF65-F5344CB8AC3E}">
        <p14:creationId xmlns:p14="http://schemas.microsoft.com/office/powerpoint/2010/main" val="1225506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Know Yourself, Know Your Worth | HuffPost Voices">
            <a:extLst>
              <a:ext uri="{FF2B5EF4-FFF2-40B4-BE49-F238E27FC236}">
                <a16:creationId xmlns:a16="http://schemas.microsoft.com/office/drawing/2014/main" id="{F26CD18B-C134-A0FC-74D0-8BEBD041E0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1089" y="799923"/>
            <a:ext cx="4569667" cy="4569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72C984D1-717A-0ED3-3F51-FB6B3CA7A0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4930" y="6042118"/>
            <a:ext cx="1508850" cy="687448"/>
          </a:xfrm>
          <a:prstGeom prst="rect">
            <a:avLst/>
          </a:prstGeom>
        </p:spPr>
      </p:pic>
      <p:pic>
        <p:nvPicPr>
          <p:cNvPr id="9" name="Picture 8" descr="A picture containing text&#10;&#10;Description automatically generated">
            <a:extLst>
              <a:ext uri="{FF2B5EF4-FFF2-40B4-BE49-F238E27FC236}">
                <a16:creationId xmlns:a16="http://schemas.microsoft.com/office/drawing/2014/main" id="{AE31D829-3B28-A659-F7EA-50C15728376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2422" y="6084727"/>
            <a:ext cx="1488050" cy="602230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434559F-2B57-71F6-A8F1-B72215C920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152" y="374745"/>
            <a:ext cx="8686800" cy="4279709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7200" b="1" dirty="0">
                <a:solidFill>
                  <a:srgbClr val="C0519F"/>
                </a:solidFill>
                <a:latin typeface="Aptos" panose="020B0004020202020204" pitchFamily="34" charset="0"/>
                <a:cs typeface="Calibri" panose="020F0502020204030204"/>
              </a:rPr>
              <a:t>Know Your Worth</a:t>
            </a:r>
          </a:p>
          <a:p>
            <a:pPr marL="0" indent="0">
              <a:buNone/>
            </a:pPr>
            <a:endParaRPr lang="en-US" sz="1500" b="1" dirty="0">
              <a:latin typeface="Aptos" panose="020B0004020202020204" pitchFamily="34" charset="0"/>
              <a:cs typeface="Calibri" panose="020F0502020204030204"/>
            </a:endParaRPr>
          </a:p>
          <a:p>
            <a:r>
              <a:rPr lang="en-US" sz="3600" dirty="0">
                <a:latin typeface="Aptos" panose="020B0004020202020204" pitchFamily="34" charset="0"/>
                <a:cs typeface="Calibri" panose="020F0502020204030204"/>
              </a:rPr>
              <a:t>Quantify your accomplishments</a:t>
            </a:r>
          </a:p>
          <a:p>
            <a:r>
              <a:rPr lang="en-US" sz="3600" dirty="0">
                <a:latin typeface="Aptos" panose="020B0004020202020204" pitchFamily="34" charset="0"/>
                <a:cs typeface="Calibri" panose="020F0502020204030204"/>
              </a:rPr>
              <a:t>Bring documentation</a:t>
            </a:r>
          </a:p>
          <a:p>
            <a:r>
              <a:rPr lang="en-US" sz="3600" dirty="0">
                <a:latin typeface="Aptos" panose="020B0004020202020204" pitchFamily="34" charset="0"/>
                <a:cs typeface="Calibri" panose="020F0502020204030204"/>
              </a:rPr>
              <a:t>Show improvement</a:t>
            </a:r>
          </a:p>
        </p:txBody>
      </p:sp>
    </p:spTree>
    <p:extLst>
      <p:ext uri="{BB962C8B-B14F-4D97-AF65-F5344CB8AC3E}">
        <p14:creationId xmlns:p14="http://schemas.microsoft.com/office/powerpoint/2010/main" val="1334790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72C984D1-717A-0ED3-3F51-FB6B3CA7A0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4930" y="6042118"/>
            <a:ext cx="1508850" cy="687448"/>
          </a:xfrm>
          <a:prstGeom prst="rect">
            <a:avLst/>
          </a:prstGeom>
        </p:spPr>
      </p:pic>
      <p:pic>
        <p:nvPicPr>
          <p:cNvPr id="9" name="Picture 8" descr="A picture containing text&#10;&#10;Description automatically generated">
            <a:extLst>
              <a:ext uri="{FF2B5EF4-FFF2-40B4-BE49-F238E27FC236}">
                <a16:creationId xmlns:a16="http://schemas.microsoft.com/office/drawing/2014/main" id="{AE31D829-3B28-A659-F7EA-50C1572837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2422" y="6084727"/>
            <a:ext cx="1488050" cy="602230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434559F-2B57-71F6-A8F1-B72215C920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152" y="374745"/>
            <a:ext cx="9302496" cy="4279709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7200" b="1" dirty="0">
                <a:solidFill>
                  <a:srgbClr val="C0519F"/>
                </a:solidFill>
                <a:latin typeface="Aptos" panose="020B0004020202020204" pitchFamily="34" charset="0"/>
                <a:cs typeface="Calibri" panose="020F0502020204030204"/>
              </a:rPr>
              <a:t>Learn to Be Assertive</a:t>
            </a:r>
          </a:p>
          <a:p>
            <a:pPr marL="0" indent="0">
              <a:buNone/>
            </a:pPr>
            <a:endParaRPr lang="en-US" sz="1500" b="1" dirty="0">
              <a:latin typeface="Aptos" panose="020B0004020202020204" pitchFamily="34" charset="0"/>
              <a:cs typeface="Calibri" panose="020F0502020204030204"/>
            </a:endParaRPr>
          </a:p>
          <a:p>
            <a:r>
              <a:rPr lang="en-US" sz="3600" dirty="0">
                <a:latin typeface="Aptos" panose="020B0004020202020204" pitchFamily="34" charset="0"/>
                <a:cs typeface="Calibri" panose="020F0502020204030204"/>
              </a:rPr>
              <a:t>Stop apologizing</a:t>
            </a:r>
          </a:p>
          <a:p>
            <a:r>
              <a:rPr lang="en-US" sz="3600" dirty="0">
                <a:latin typeface="Aptos" panose="020B0004020202020204" pitchFamily="34" charset="0"/>
                <a:cs typeface="Calibri" panose="020F0502020204030204"/>
              </a:rPr>
              <a:t>Practice being assertive</a:t>
            </a:r>
          </a:p>
          <a:p>
            <a:r>
              <a:rPr lang="en-US" sz="3600" dirty="0">
                <a:latin typeface="Aptos" panose="020B0004020202020204" pitchFamily="34" charset="0"/>
                <a:cs typeface="Calibri" panose="020F0502020204030204"/>
              </a:rPr>
              <a:t>Do it for the cause</a:t>
            </a:r>
          </a:p>
          <a:p>
            <a:r>
              <a:rPr lang="en-US" sz="3600" dirty="0">
                <a:latin typeface="Aptos" panose="020B0004020202020204" pitchFamily="34" charset="0"/>
                <a:cs typeface="Calibri" panose="020F0502020204030204"/>
              </a:rPr>
              <a:t>Ask for feedback</a:t>
            </a:r>
          </a:p>
        </p:txBody>
      </p:sp>
    </p:spTree>
    <p:extLst>
      <p:ext uri="{BB962C8B-B14F-4D97-AF65-F5344CB8AC3E}">
        <p14:creationId xmlns:p14="http://schemas.microsoft.com/office/powerpoint/2010/main" val="4013908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72C984D1-717A-0ED3-3F51-FB6B3CA7A0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4930" y="6042118"/>
            <a:ext cx="1508850" cy="687448"/>
          </a:xfrm>
          <a:prstGeom prst="rect">
            <a:avLst/>
          </a:prstGeom>
        </p:spPr>
      </p:pic>
      <p:pic>
        <p:nvPicPr>
          <p:cNvPr id="9" name="Picture 8" descr="A picture containing text&#10;&#10;Description automatically generated">
            <a:extLst>
              <a:ext uri="{FF2B5EF4-FFF2-40B4-BE49-F238E27FC236}">
                <a16:creationId xmlns:a16="http://schemas.microsoft.com/office/drawing/2014/main" id="{AE31D829-3B28-A659-F7EA-50C1572837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2422" y="6084727"/>
            <a:ext cx="1488050" cy="602230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434559F-2B57-71F6-A8F1-B72215C920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152" y="374745"/>
            <a:ext cx="9996320" cy="4279709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7200" b="1" dirty="0">
                <a:solidFill>
                  <a:srgbClr val="C0519F"/>
                </a:solidFill>
                <a:latin typeface="Aptos" panose="020B0004020202020204" pitchFamily="34" charset="0"/>
                <a:cs typeface="Calibri" panose="020F0502020204030204"/>
              </a:rPr>
              <a:t>Talk About Your Salary</a:t>
            </a:r>
          </a:p>
          <a:p>
            <a:pPr marL="0" indent="0">
              <a:buNone/>
            </a:pPr>
            <a:endParaRPr lang="en-US" sz="1500" b="1" dirty="0">
              <a:latin typeface="Aptos" panose="020B0004020202020204" pitchFamily="34" charset="0"/>
              <a:cs typeface="Calibri" panose="020F0502020204030204"/>
            </a:endParaRPr>
          </a:p>
          <a:p>
            <a:r>
              <a:rPr lang="en-US" sz="3600" dirty="0">
                <a:latin typeface="Aptos" panose="020B0004020202020204" pitchFamily="34" charset="0"/>
                <a:cs typeface="Calibri" panose="020F0502020204030204"/>
              </a:rPr>
              <a:t>Do your research</a:t>
            </a:r>
          </a:p>
          <a:p>
            <a:endParaRPr lang="en-US" sz="3600" dirty="0">
              <a:latin typeface="Aptos" panose="020B0004020202020204" pitchFamily="34" charset="0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030234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72C984D1-717A-0ED3-3F51-FB6B3CA7A0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4930" y="6042118"/>
            <a:ext cx="1508850" cy="687448"/>
          </a:xfrm>
          <a:prstGeom prst="rect">
            <a:avLst/>
          </a:prstGeom>
        </p:spPr>
      </p:pic>
      <p:pic>
        <p:nvPicPr>
          <p:cNvPr id="9" name="Picture 8" descr="A picture containing text&#10;&#10;Description automatically generated">
            <a:extLst>
              <a:ext uri="{FF2B5EF4-FFF2-40B4-BE49-F238E27FC236}">
                <a16:creationId xmlns:a16="http://schemas.microsoft.com/office/drawing/2014/main" id="{AE31D829-3B28-A659-F7EA-50C1572837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2422" y="6084727"/>
            <a:ext cx="1488050" cy="602230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434559F-2B57-71F6-A8F1-B72215C920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152" y="374745"/>
            <a:ext cx="10418064" cy="4279709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7200" b="1" dirty="0">
                <a:solidFill>
                  <a:srgbClr val="C0519F"/>
                </a:solidFill>
                <a:latin typeface="Aptos" panose="020B0004020202020204" pitchFamily="34" charset="0"/>
                <a:cs typeface="Calibri" panose="020F0502020204030204"/>
              </a:rPr>
              <a:t>Have a Plan B</a:t>
            </a:r>
          </a:p>
          <a:p>
            <a:pPr marL="0" indent="0">
              <a:buNone/>
            </a:pPr>
            <a:endParaRPr lang="en-US" sz="1500" b="1" dirty="0">
              <a:latin typeface="Aptos" panose="020B0004020202020204" pitchFamily="34" charset="0"/>
              <a:cs typeface="Calibri" panose="020F0502020204030204"/>
            </a:endParaRPr>
          </a:p>
          <a:p>
            <a:r>
              <a:rPr lang="en-US" sz="3600" dirty="0">
                <a:latin typeface="Aptos" panose="020B0004020202020204" pitchFamily="34" charset="0"/>
                <a:cs typeface="Calibri" panose="020F0502020204030204"/>
              </a:rPr>
              <a:t>Ask for something other than money</a:t>
            </a:r>
          </a:p>
          <a:p>
            <a:r>
              <a:rPr lang="en-US" sz="3600" dirty="0">
                <a:latin typeface="Aptos" panose="020B0004020202020204" pitchFamily="34" charset="0"/>
                <a:cs typeface="Calibri" panose="020F0502020204030204"/>
              </a:rPr>
              <a:t>Schedule a time to revisit the conversation</a:t>
            </a:r>
          </a:p>
          <a:p>
            <a:r>
              <a:rPr lang="en-US" sz="3600" dirty="0">
                <a:latin typeface="Aptos" panose="020B0004020202020204" pitchFamily="34" charset="0"/>
                <a:cs typeface="Calibri" panose="020F0502020204030204"/>
              </a:rPr>
              <a:t>Be transparent but diplomatic</a:t>
            </a:r>
          </a:p>
          <a:p>
            <a:endParaRPr lang="en-US" sz="3600" dirty="0">
              <a:latin typeface="Aptos" panose="020B0004020202020204" pitchFamily="34" charset="0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44052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72C984D1-717A-0ED3-3F51-FB6B3CA7A0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4930" y="6042118"/>
            <a:ext cx="1508850" cy="687448"/>
          </a:xfrm>
          <a:prstGeom prst="rect">
            <a:avLst/>
          </a:prstGeom>
        </p:spPr>
      </p:pic>
      <p:pic>
        <p:nvPicPr>
          <p:cNvPr id="9" name="Picture 8" descr="A picture containing text&#10;&#10;Description automatically generated">
            <a:extLst>
              <a:ext uri="{FF2B5EF4-FFF2-40B4-BE49-F238E27FC236}">
                <a16:creationId xmlns:a16="http://schemas.microsoft.com/office/drawing/2014/main" id="{AE31D829-3B28-A659-F7EA-50C1572837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2422" y="6084727"/>
            <a:ext cx="1488050" cy="602230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434559F-2B57-71F6-A8F1-B72215C920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049" y="374745"/>
            <a:ext cx="11692442" cy="955813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6000" b="1" dirty="0">
                <a:solidFill>
                  <a:srgbClr val="C0519F"/>
                </a:solidFill>
                <a:latin typeface="Aptos"/>
                <a:cs typeface="Calibri" panose="020F0502020204030204"/>
              </a:rPr>
              <a:t>Top tools for salary negotiation</a:t>
            </a:r>
            <a:endParaRPr lang="en-US" sz="6000" b="1" dirty="0">
              <a:solidFill>
                <a:srgbClr val="C0519F"/>
              </a:solidFill>
              <a:latin typeface="Aptos" panose="020B0004020202020204" pitchFamily="34" charset="0"/>
              <a:cs typeface="Calibri" panose="020F0502020204030204"/>
            </a:endParaRPr>
          </a:p>
          <a:p>
            <a:pPr marL="0" indent="0">
              <a:buNone/>
            </a:pPr>
            <a:endParaRPr lang="en-US" sz="1500" b="1" dirty="0">
              <a:latin typeface="Aptos" panose="020B0004020202020204" pitchFamily="34" charset="0"/>
              <a:cs typeface="Calibri" panose="020F0502020204030204"/>
            </a:endParaRPr>
          </a:p>
          <a:p>
            <a:pPr marL="0" indent="0">
              <a:buNone/>
            </a:pPr>
            <a:endParaRPr lang="en-US" sz="1500" b="1" dirty="0">
              <a:latin typeface="Aptos"/>
              <a:ea typeface="+mn-lt"/>
              <a:cs typeface="+mn-lt"/>
            </a:endParaRPr>
          </a:p>
          <a:p>
            <a:pPr>
              <a:buNone/>
            </a:pPr>
            <a:r>
              <a:rPr lang="en-US" sz="3600" dirty="0">
                <a:ea typeface="+mn-lt"/>
                <a:cs typeface="+mn-lt"/>
              </a:rPr>
              <a:t>- Comparably: </a:t>
            </a:r>
            <a:r>
              <a:rPr lang="en-US" sz="3600" dirty="0">
                <a:ea typeface="+mn-lt"/>
                <a:cs typeface="+mn-lt"/>
                <a:hlinkClick r:id="rId5"/>
              </a:rPr>
              <a:t>https://www.comparably.com/</a:t>
            </a:r>
            <a:endParaRPr lang="en-US"/>
          </a:p>
          <a:p>
            <a:pPr>
              <a:buNone/>
            </a:pPr>
            <a:r>
              <a:rPr lang="en-US" sz="3600" dirty="0">
                <a:ea typeface="+mn-lt"/>
                <a:cs typeface="+mn-lt"/>
              </a:rPr>
              <a:t>- </a:t>
            </a:r>
            <a:r>
              <a:rPr lang="en-US" sz="3600" dirty="0" err="1">
                <a:ea typeface="+mn-lt"/>
                <a:cs typeface="+mn-lt"/>
              </a:rPr>
              <a:t>Levels.fyi</a:t>
            </a:r>
            <a:r>
              <a:rPr lang="en-US" sz="3600" dirty="0">
                <a:ea typeface="+mn-lt"/>
                <a:cs typeface="+mn-lt"/>
              </a:rPr>
              <a:t>: </a:t>
            </a:r>
            <a:r>
              <a:rPr lang="en-US" sz="3600" dirty="0">
                <a:ea typeface="+mn-lt"/>
                <a:cs typeface="+mn-lt"/>
                <a:hlinkClick r:id="rId6"/>
              </a:rPr>
              <a:t>http://www.levels.fyi/</a:t>
            </a:r>
            <a:endParaRPr lang="en-US"/>
          </a:p>
          <a:p>
            <a:pPr>
              <a:buNone/>
            </a:pPr>
            <a:r>
              <a:rPr lang="en-US" sz="3600" dirty="0">
                <a:ea typeface="+mn-lt"/>
                <a:cs typeface="+mn-lt"/>
              </a:rPr>
              <a:t>- Salary.com: </a:t>
            </a:r>
            <a:r>
              <a:rPr lang="en-US" sz="3600" dirty="0">
                <a:ea typeface="+mn-lt"/>
                <a:cs typeface="+mn-lt"/>
                <a:hlinkClick r:id="rId7"/>
              </a:rPr>
              <a:t>https://www.salary.com/</a:t>
            </a:r>
            <a:endParaRPr lang="en-US"/>
          </a:p>
          <a:p>
            <a:pPr>
              <a:buNone/>
            </a:pPr>
            <a:r>
              <a:rPr lang="en-US" sz="3600" dirty="0">
                <a:ea typeface="+mn-lt"/>
                <a:cs typeface="+mn-lt"/>
              </a:rPr>
              <a:t>- Glassdoor: </a:t>
            </a:r>
            <a:r>
              <a:rPr lang="en-US" sz="3600" dirty="0">
                <a:ea typeface="+mn-lt"/>
                <a:cs typeface="+mn-lt"/>
                <a:hlinkClick r:id="rId8"/>
              </a:rPr>
              <a:t>http://www.glassdoor.com/</a:t>
            </a:r>
            <a:endParaRPr lang="en-US"/>
          </a:p>
          <a:p>
            <a:pPr>
              <a:buNone/>
            </a:pPr>
            <a:r>
              <a:rPr lang="en-US" sz="3600" dirty="0">
                <a:ea typeface="+mn-lt"/>
                <a:cs typeface="+mn-lt"/>
              </a:rPr>
              <a:t>- Payscale: </a:t>
            </a:r>
            <a:r>
              <a:rPr lang="en-US" sz="3600" dirty="0">
                <a:ea typeface="+mn-lt"/>
                <a:cs typeface="+mn-lt"/>
                <a:hlinkClick r:id="rId9"/>
              </a:rPr>
              <a:t>http://www.payscale.com/</a:t>
            </a:r>
            <a:endParaRPr lang="en-US"/>
          </a:p>
          <a:p>
            <a:pPr marL="0" indent="0">
              <a:buNone/>
            </a:pPr>
            <a:endParaRPr lang="en-US" sz="3600" dirty="0">
              <a:latin typeface="Aptos" panose="020B0004020202020204" pitchFamily="34" charset="0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651353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B1F06DA5E5504782A1015627645B9E" ma:contentTypeVersion="15" ma:contentTypeDescription="Create a new document." ma:contentTypeScope="" ma:versionID="db84ee469fd05e81e3e9461cbf5df8ec">
  <xsd:schema xmlns:xsd="http://www.w3.org/2001/XMLSchema" xmlns:xs="http://www.w3.org/2001/XMLSchema" xmlns:p="http://schemas.microsoft.com/office/2006/metadata/properties" xmlns:ns2="18e93869-913b-4f58-8a3a-2295faa2da45" xmlns:ns3="92ce30ec-45ff-4352-a0bf-c25711ef3d52" targetNamespace="http://schemas.microsoft.com/office/2006/metadata/properties" ma:root="true" ma:fieldsID="1dc805a9db84436a501a5d2d8840f369" ns2:_="" ns3:_="">
    <xsd:import namespace="18e93869-913b-4f58-8a3a-2295faa2da45"/>
    <xsd:import namespace="92ce30ec-45ff-4352-a0bf-c25711ef3d5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e93869-913b-4f58-8a3a-2295faa2da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dcef53ab-fd68-4bb5-aefd-1429270f00d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ce30ec-45ff-4352-a0bf-c25711ef3d5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ab526ad8-ce37-4f51-8374-8aacb456756e}" ma:internalName="TaxCatchAll" ma:showField="CatchAllData" ma:web="92ce30ec-45ff-4352-a0bf-c25711ef3d5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2ce30ec-45ff-4352-a0bf-c25711ef3d52" xsi:nil="true"/>
    <lcf76f155ced4ddcb4097134ff3c332f xmlns="18e93869-913b-4f58-8a3a-2295faa2da4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244E2BC-D9C8-4DCC-955E-1C66421282E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8e93869-913b-4f58-8a3a-2295faa2da45"/>
    <ds:schemaRef ds:uri="92ce30ec-45ff-4352-a0bf-c25711ef3d5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9D191DE-568C-4EFF-8C2C-197FA477030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E568C9F-5C78-4198-86E5-04EF84CAA56C}">
  <ds:schemaRefs>
    <ds:schemaRef ds:uri="http://schemas.microsoft.com/office/2006/metadata/properties"/>
    <ds:schemaRef ds:uri="http://schemas.microsoft.com/office/infopath/2007/PartnerControls"/>
    <ds:schemaRef ds:uri="92ce30ec-45ff-4352-a0bf-c25711ef3d52"/>
    <ds:schemaRef ds:uri="18e93869-913b-4f58-8a3a-2295faa2da4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349</TotalTime>
  <Words>139</Words>
  <Application>Microsoft Office PowerPoint</Application>
  <PresentationFormat>Widescreen</PresentationFormat>
  <Paragraphs>31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Arial</vt:lpstr>
      <vt:lpstr>Calibri</vt:lpstr>
      <vt:lpstr>Calibri Light</vt:lpstr>
      <vt:lpstr>Office Theme</vt:lpstr>
      <vt:lpstr>PowerPoint Presentation</vt:lpstr>
      <vt:lpstr>Session Overview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WIT Mentoring</dc:title>
  <dc:creator>Esther Angell</dc:creator>
  <cp:lastModifiedBy>Alexis Gosik</cp:lastModifiedBy>
  <cp:revision>183</cp:revision>
  <dcterms:created xsi:type="dcterms:W3CDTF">2021-09-22T15:17:40Z</dcterms:created>
  <dcterms:modified xsi:type="dcterms:W3CDTF">2025-05-27T16:47:25Z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0x010100FABB8FE26A243A4C93DA27BE10A5AE35</vt:lpwstr>
  </property>
  <property fmtid="{D5CDD505-2E9C-101B-9397-08002B2CF9AE}" pid="3" name="MediaServiceImageTags">
    <vt:lpwstr/>
  </property>
</Properties>
</file>