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12"/>
  </p:notesMasterIdLst>
  <p:sldIdLst>
    <p:sldId id="273" r:id="rId5"/>
    <p:sldId id="274" r:id="rId6"/>
    <p:sldId id="275" r:id="rId7"/>
    <p:sldId id="276" r:id="rId8"/>
    <p:sldId id="277" r:id="rId9"/>
    <p:sldId id="278" r:id="rId10"/>
    <p:sldId id="279" r:id="rId1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0519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EB7AE594-3747-4AFE-9EAD-6E68044C2E9E}" v="2" dt="2026-05-21T17:27:00.097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5" d="100"/>
          <a:sy n="105" d="100"/>
        </p:scale>
        <p:origin x="798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1" d="100"/>
          <a:sy n="81" d="100"/>
        </p:scale>
        <p:origin x="3894" y="10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presProps" Target="presProps.xml"/><Relationship Id="rId18" Type="http://schemas.microsoft.com/office/2015/10/relationships/revisionInfo" Target="revisionInfo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notesMaster" Target="notesMasters/notesMaster1.xml"/><Relationship Id="rId17" Type="http://schemas.microsoft.com/office/2016/11/relationships/changesInfo" Target="changesInfos/changesInfo1.xml"/><Relationship Id="rId2" Type="http://schemas.openxmlformats.org/officeDocument/2006/relationships/customXml" Target="../customXml/item2.xml"/><Relationship Id="rId16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theme" Target="theme/theme1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lexis Gosik" userId="8df8d7f4-07bf-4b01-8164-cd15b0bd6d0a" providerId="ADAL" clId="{7502D87C-6E01-4770-ACD8-B44987FAB103}"/>
    <pc:docChg chg="modSld">
      <pc:chgData name="Alexis Gosik" userId="8df8d7f4-07bf-4b01-8164-cd15b0bd6d0a" providerId="ADAL" clId="{7502D87C-6E01-4770-ACD8-B44987FAB103}" dt="2026-05-21T17:27:00.096" v="2" actId="1076"/>
      <pc:docMkLst>
        <pc:docMk/>
      </pc:docMkLst>
      <pc:sldChg chg="modSp mod">
        <pc:chgData name="Alexis Gosik" userId="8df8d7f4-07bf-4b01-8164-cd15b0bd6d0a" providerId="ADAL" clId="{7502D87C-6E01-4770-ACD8-B44987FAB103}" dt="2026-05-21T17:26:47.675" v="0" actId="20577"/>
        <pc:sldMkLst>
          <pc:docMk/>
          <pc:sldMk cId="1720159019" sldId="273"/>
        </pc:sldMkLst>
        <pc:spChg chg="mod">
          <ac:chgData name="Alexis Gosik" userId="8df8d7f4-07bf-4b01-8164-cd15b0bd6d0a" providerId="ADAL" clId="{7502D87C-6E01-4770-ACD8-B44987FAB103}" dt="2026-05-21T17:26:47.675" v="0" actId="20577"/>
          <ac:spMkLst>
            <pc:docMk/>
            <pc:sldMk cId="1720159019" sldId="273"/>
            <ac:spMk id="10" creationId="{8BBA573B-906A-BD32-C1C5-AD6CEB2E8332}"/>
          </ac:spMkLst>
        </pc:spChg>
      </pc:sldChg>
      <pc:sldChg chg="modSp">
        <pc:chgData name="Alexis Gosik" userId="8df8d7f4-07bf-4b01-8164-cd15b0bd6d0a" providerId="ADAL" clId="{7502D87C-6E01-4770-ACD8-B44987FAB103}" dt="2026-05-21T17:27:00.096" v="2" actId="1076"/>
        <pc:sldMkLst>
          <pc:docMk/>
          <pc:sldMk cId="1334790753" sldId="275"/>
        </pc:sldMkLst>
        <pc:picChg chg="mod">
          <ac:chgData name="Alexis Gosik" userId="8df8d7f4-07bf-4b01-8164-cd15b0bd6d0a" providerId="ADAL" clId="{7502D87C-6E01-4770-ACD8-B44987FAB103}" dt="2026-05-21T17:27:00.096" v="2" actId="1076"/>
          <ac:picMkLst>
            <pc:docMk/>
            <pc:sldMk cId="1334790753" sldId="275"/>
            <ac:picMk id="1028" creationId="{F26CD18B-C134-A0FC-74D0-8BEBD041E02A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ED5FFDE-1002-4C3B-A4B7-7BA8CACE7BBF}" type="datetimeFigureOut">
              <a:rPr lang="en-US" smtClean="0"/>
              <a:t>5/21/2026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27CE32D-7A85-40FD-899D-FD6E6B9026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220863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A154BF-CA9C-4855-9740-7CA5FE07F5F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4FABCA1-DCC8-4FEC-A64E-6FE9409FC08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B7F6D9F-8A58-40D7-A322-026406CF37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9FBF89-921C-4AFA-9035-0163FEECCE53}" type="datetimeFigureOut">
              <a:rPr lang="en-US" smtClean="0"/>
              <a:t>5/21/2026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C3ECACE-609B-4C43-BF14-BCF2972A1D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18840D8-49FA-4ADF-8FB2-C076025F56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948D9C-D64B-4332-B818-D1E9B0DCA7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57331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37C3DD-8D84-4A99-B07B-870898B2AB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6F57F25-F4A4-4A30-98A7-2EA1E8CAB56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AE8F22B-13F6-4523-8A86-4760722FC3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9FBF89-921C-4AFA-9035-0163FEECCE53}" type="datetimeFigureOut">
              <a:rPr lang="en-US" smtClean="0"/>
              <a:t>5/21/2026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326218E-B49C-4722-8C25-7A5CDD61D0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0434C99-88A2-4099-ABCB-55669C1A04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948D9C-D64B-4332-B818-D1E9B0DCA7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05514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8BD297A8-0B52-4498-9741-99161258C50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185C709-8855-4628-84DC-722D3D3C81E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C45DF26-AE21-4DE9-8D41-EBF0344912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9FBF89-921C-4AFA-9035-0163FEECCE53}" type="datetimeFigureOut">
              <a:rPr lang="en-US" smtClean="0"/>
              <a:t>5/21/2026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1CF3F30-2587-47CD-B685-0D3D893491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4312C5C-F447-4C44-991E-7613F1ED04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948D9C-D64B-4332-B818-D1E9B0DCA7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09384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16E323-3D08-427E-BFD5-DEBB413490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E315E3F-8CE6-4C69-BCBC-44209D6C7E6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ABD71E1-60FB-4AAD-995C-7BFE9B7070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9FBF89-921C-4AFA-9035-0163FEECCE53}" type="datetimeFigureOut">
              <a:rPr lang="en-US" smtClean="0"/>
              <a:t>5/21/2026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85CACFB-A39F-4391-93D8-032A56E045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7314023-3223-49C5-8147-528EF49DE1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948D9C-D64B-4332-B818-D1E9B0DCA7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80131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FD1272-C36B-4372-90C3-954E2A1FEF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ECAB789-C508-4A43-8A2A-BA56E856E94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DE98EB4-A899-4DE2-8434-8452682CA5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9FBF89-921C-4AFA-9035-0163FEECCE53}" type="datetimeFigureOut">
              <a:rPr lang="en-US" smtClean="0"/>
              <a:t>5/21/2026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7829E5C-C783-4568-BEE8-4C04CEEBD5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F1CA27B-97B0-4043-9042-21E80FB49E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948D9C-D64B-4332-B818-D1E9B0DCA7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67214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3AD9A4-FACF-4069-9902-22F20EA93F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AE47FA0-99A6-483B-A790-BEE6C8E5518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2DE107E-4DEC-4DE7-A9F3-6ABA95ADEAD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2949058-5058-44F8-9791-2F9C44F560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9FBF89-921C-4AFA-9035-0163FEECCE53}" type="datetimeFigureOut">
              <a:rPr lang="en-US" smtClean="0"/>
              <a:t>5/21/2026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FB7B0F1-DC61-4F07-B2D1-98F82A9F79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F2BFD42-1C99-45EE-BBE7-E3E96A5C59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948D9C-D64B-4332-B818-D1E9B0DCA7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821504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5B9F57-DA62-4B60-B647-C6D12FF9AE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784B31A-5DAA-47DF-BE0C-BEF90F90FE2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CF3056F-C667-439B-AFB1-2DC38D9C029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63EEB7B-865F-4D60-A66B-548E39EF86D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4E36325-993F-44D5-9126-06E3EC4C141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B75E34D-89F4-4CAA-8A7F-BF147F4D79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9FBF89-921C-4AFA-9035-0163FEECCE53}" type="datetimeFigureOut">
              <a:rPr lang="en-US" smtClean="0"/>
              <a:t>5/21/2026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144B340-0C81-4CA5-B6F7-A26459B1E7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260120E-21CC-4FC0-B6FD-A414C41AD9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948D9C-D64B-4332-B818-D1E9B0DCA7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27979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AB3D6D-2334-4315-B9D0-DCEBF0FBB8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F2C4861-E46F-4C0B-8569-CC0861ADE0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9FBF89-921C-4AFA-9035-0163FEECCE53}" type="datetimeFigureOut">
              <a:rPr lang="en-US" smtClean="0"/>
              <a:t>5/21/2026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93FF4A6-87C2-4561-9476-E51C774F82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83C3A52-25DB-424A-99ED-3FC2FCC0B0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948D9C-D64B-4332-B818-D1E9B0DCA7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02210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65C388F-C1E5-4FAB-B8A1-3980AC6306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9FBF89-921C-4AFA-9035-0163FEECCE53}" type="datetimeFigureOut">
              <a:rPr lang="en-US" smtClean="0"/>
              <a:t>5/21/2026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AA92495-B054-4D37-8B3F-71BB86BAB2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8C0FC6D-235A-4BD1-92DB-8D2F56FAF9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948D9C-D64B-4332-B818-D1E9B0DCA7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79597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649999-64AB-41AF-90D0-80E7176530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A45AF6F-435B-410D-BFE7-A0F5484C9EC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6D61D01-509A-4548-9E13-0F45A111BA8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3ADF4E5-8E89-4A2A-9432-12F0E3D1A9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9FBF89-921C-4AFA-9035-0163FEECCE53}" type="datetimeFigureOut">
              <a:rPr lang="en-US" smtClean="0"/>
              <a:t>5/21/2026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E5F8E22-5650-4B54-A2FE-079740F271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F740789-A1CB-46F8-9462-0501D3851B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948D9C-D64B-4332-B818-D1E9B0DCA7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13626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CD13C4-AE5C-4F63-BD27-AC049685B1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950C099-72F1-474C-8527-E0923745ACC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BA255B4-6533-4089-AD3F-65D876E6849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8E59C62-ED26-4EE0-8AC4-A534772C2A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9FBF89-921C-4AFA-9035-0163FEECCE53}" type="datetimeFigureOut">
              <a:rPr lang="en-US" smtClean="0"/>
              <a:t>5/21/2026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73F8EEB-E6EA-490A-B382-018CBCE149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0B2827A-5366-4046-85ED-0BB3354B25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948D9C-D64B-4332-B818-D1E9B0DCA7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05980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E039262-7708-43D2-AA4B-C074EC7309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3367548-8F99-433E-9E2F-4C27F27853C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EAC9F4F-D9C8-4D4A-B1E2-601B42F27D0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29FBF89-921C-4AFA-9035-0163FEECCE53}" type="datetimeFigureOut">
              <a:rPr lang="en-US" smtClean="0"/>
              <a:t>5/21/2026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05C74AC-CDFE-4899-ABED-A1B5D1A87C3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831DB98-80B6-427E-AD11-9FF8E409249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7948D9C-D64B-4332-B818-D1E9B0DCA7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57303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5" Type="http://schemas.microsoft.com/office/2007/relationships/hdphoto" Target="../media/hdphoto1.wdp"/><Relationship Id="rId4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hyperlink" Target="http://www.glassdoor.com/" TargetMode="External"/><Relationship Id="rId3" Type="http://schemas.openxmlformats.org/officeDocument/2006/relationships/image" Target="../media/image1.png"/><Relationship Id="rId7" Type="http://schemas.openxmlformats.org/officeDocument/2006/relationships/hyperlink" Target="https://www.salary.com/" TargetMode="External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ww.levels.fyi/" TargetMode="External"/><Relationship Id="rId5" Type="http://schemas.openxmlformats.org/officeDocument/2006/relationships/hyperlink" Target="https://www.comparably.com/" TargetMode="External"/><Relationship Id="rId4" Type="http://schemas.microsoft.com/office/2007/relationships/hdphoto" Target="../media/hdphoto1.wdp"/><Relationship Id="rId9" Type="http://schemas.openxmlformats.org/officeDocument/2006/relationships/hyperlink" Target="http://www.payscale.com/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picture containing text&#10;&#10;Description automatically generated">
            <a:extLst>
              <a:ext uri="{FF2B5EF4-FFF2-40B4-BE49-F238E27FC236}">
                <a16:creationId xmlns:a16="http://schemas.microsoft.com/office/drawing/2014/main" id="{4610EF1A-D106-CE06-CEEE-D39142ED7AE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8056" y="1311139"/>
            <a:ext cx="4749869" cy="1922324"/>
          </a:xfrm>
          <a:prstGeom prst="rect">
            <a:avLst/>
          </a:prstGeom>
        </p:spPr>
      </p:pic>
      <p:sp>
        <p:nvSpPr>
          <p:cNvPr id="10" name="Title 1">
            <a:extLst>
              <a:ext uri="{FF2B5EF4-FFF2-40B4-BE49-F238E27FC236}">
                <a16:creationId xmlns:a16="http://schemas.microsoft.com/office/drawing/2014/main" id="{8BBA573B-906A-BD32-C1C5-AD6CEB2E8332}"/>
              </a:ext>
            </a:extLst>
          </p:cNvPr>
          <p:cNvSpPr txBox="1">
            <a:spLocks/>
          </p:cNvSpPr>
          <p:nvPr/>
        </p:nvSpPr>
        <p:spPr>
          <a:xfrm>
            <a:off x="203718" y="4305693"/>
            <a:ext cx="11784564" cy="192232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6600" b="1" dirty="0">
                <a:latin typeface="Aptos" panose="020B0004020202020204" pitchFamily="34" charset="0"/>
                <a:cs typeface="Calibri"/>
              </a:rPr>
              <a:t>MARCH 2027:</a:t>
            </a:r>
          </a:p>
          <a:p>
            <a:pPr algn="ctr"/>
            <a:r>
              <a:rPr lang="en-US" sz="6600" b="1" dirty="0">
                <a:solidFill>
                  <a:srgbClr val="C0519F"/>
                </a:solidFill>
                <a:latin typeface="Aptos" panose="020B0004020202020204" pitchFamily="34" charset="0"/>
                <a:cs typeface="Calibri"/>
              </a:rPr>
              <a:t>Negotiating</a:t>
            </a:r>
          </a:p>
        </p:txBody>
      </p:sp>
      <p:pic>
        <p:nvPicPr>
          <p:cNvPr id="12" name="Picture 11" descr="A picture containing text, clipart&#10;&#10;Description automatically generated">
            <a:extLst>
              <a:ext uri="{FF2B5EF4-FFF2-40B4-BE49-F238E27FC236}">
                <a16:creationId xmlns:a16="http://schemas.microsoft.com/office/drawing/2014/main" id="{77249E0C-DE4C-20D8-354F-F7FBCC07BE9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30088" y="1146065"/>
            <a:ext cx="4943856" cy="22524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015901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45A9EA23-EF6C-2827-21C3-5F1EA7BF3A85}"/>
              </a:ext>
            </a:extLst>
          </p:cNvPr>
          <p:cNvSpPr txBox="1"/>
          <p:nvPr/>
        </p:nvSpPr>
        <p:spPr>
          <a:xfrm>
            <a:off x="0" y="0"/>
            <a:ext cx="2862072" cy="685800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3AD5ECCB-4262-CCFD-ACA3-505A688FB1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7613" y="2770553"/>
            <a:ext cx="2606846" cy="1316894"/>
          </a:xfrm>
        </p:spPr>
        <p:txBody>
          <a:bodyPr anchor="ctr">
            <a:normAutofit/>
          </a:bodyPr>
          <a:lstStyle/>
          <a:p>
            <a:pPr algn="ctr"/>
            <a:r>
              <a:rPr lang="en-US" b="1" dirty="0">
                <a:solidFill>
                  <a:schemeClr val="bg1"/>
                </a:solidFill>
                <a:latin typeface="Aptos" panose="020B0004020202020204" pitchFamily="34" charset="0"/>
              </a:rPr>
              <a:t>Session Overview</a:t>
            </a:r>
          </a:p>
        </p:txBody>
      </p:sp>
      <p:pic>
        <p:nvPicPr>
          <p:cNvPr id="8" name="Picture 7" descr="A picture containing text, clipart&#10;&#10;Description automatically generated">
            <a:extLst>
              <a:ext uri="{FF2B5EF4-FFF2-40B4-BE49-F238E27FC236}">
                <a16:creationId xmlns:a16="http://schemas.microsoft.com/office/drawing/2014/main" id="{72C984D1-717A-0ED3-3F51-FB6B3CA7A06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24930" y="6042118"/>
            <a:ext cx="1508850" cy="687448"/>
          </a:xfrm>
          <a:prstGeom prst="rect">
            <a:avLst/>
          </a:prstGeom>
        </p:spPr>
      </p:pic>
      <p:pic>
        <p:nvPicPr>
          <p:cNvPr id="9" name="Picture 8" descr="A picture containing text&#10;&#10;Description automatically generated">
            <a:extLst>
              <a:ext uri="{FF2B5EF4-FFF2-40B4-BE49-F238E27FC236}">
                <a16:creationId xmlns:a16="http://schemas.microsoft.com/office/drawing/2014/main" id="{AE31D829-3B28-A659-F7EA-50C15728376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62422" y="6084727"/>
            <a:ext cx="1488050" cy="602230"/>
          </a:xfrm>
          <a:prstGeom prst="rect">
            <a:avLst/>
          </a:prstGeom>
        </p:spPr>
      </p:pic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D434559F-2B57-71F6-A8F1-B72215C920B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63078" y="1166933"/>
            <a:ext cx="8686800" cy="4279709"/>
          </a:xfrm>
        </p:spPr>
        <p:txBody>
          <a:bodyPr vert="horz" lIns="91440" tIns="45720" rIns="91440" bIns="45720" rtlCol="0" anchor="ctr">
            <a:noAutofit/>
          </a:bodyPr>
          <a:lstStyle/>
          <a:p>
            <a:pPr marL="0" indent="0">
              <a:buNone/>
            </a:pPr>
            <a:r>
              <a:rPr lang="en-US" dirty="0">
                <a:latin typeface="Aptos" panose="020B0004020202020204" pitchFamily="34" charset="0"/>
              </a:rPr>
              <a:t>Learn best practices for negotiation and become more comfortable in working through negotiations.</a:t>
            </a:r>
          </a:p>
        </p:txBody>
      </p:sp>
    </p:spTree>
    <p:extLst>
      <p:ext uri="{BB962C8B-B14F-4D97-AF65-F5344CB8AC3E}">
        <p14:creationId xmlns:p14="http://schemas.microsoft.com/office/powerpoint/2010/main" val="12255062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Know Yourself, Know Your Worth | HuffPost Voices">
            <a:extLst>
              <a:ext uri="{FF2B5EF4-FFF2-40B4-BE49-F238E27FC236}">
                <a16:creationId xmlns:a16="http://schemas.microsoft.com/office/drawing/2014/main" id="{F26CD18B-C134-A0FC-74D0-8BEBD041E02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80959" y="644475"/>
            <a:ext cx="5152821" cy="51528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7" descr="A picture containing text, clipart&#10;&#10;Description automatically generated">
            <a:extLst>
              <a:ext uri="{FF2B5EF4-FFF2-40B4-BE49-F238E27FC236}">
                <a16:creationId xmlns:a16="http://schemas.microsoft.com/office/drawing/2014/main" id="{72C984D1-717A-0ED3-3F51-FB6B3CA7A06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24930" y="6042118"/>
            <a:ext cx="1508850" cy="687448"/>
          </a:xfrm>
          <a:prstGeom prst="rect">
            <a:avLst/>
          </a:prstGeom>
        </p:spPr>
      </p:pic>
      <p:pic>
        <p:nvPicPr>
          <p:cNvPr id="9" name="Picture 8" descr="A picture containing text&#10;&#10;Description automatically generated">
            <a:extLst>
              <a:ext uri="{FF2B5EF4-FFF2-40B4-BE49-F238E27FC236}">
                <a16:creationId xmlns:a16="http://schemas.microsoft.com/office/drawing/2014/main" id="{AE31D829-3B28-A659-F7EA-50C15728376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62422" y="6084727"/>
            <a:ext cx="1488050" cy="602230"/>
          </a:xfrm>
          <a:prstGeom prst="rect">
            <a:avLst/>
          </a:prstGeom>
        </p:spPr>
      </p:pic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D434559F-2B57-71F6-A8F1-B72215C920B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4152" y="374745"/>
            <a:ext cx="8686800" cy="4279709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0" indent="0">
              <a:buNone/>
            </a:pPr>
            <a:r>
              <a:rPr lang="en-US" sz="7200" b="1" dirty="0">
                <a:solidFill>
                  <a:srgbClr val="C0519F"/>
                </a:solidFill>
                <a:latin typeface="Aptos" panose="020B0004020202020204" pitchFamily="34" charset="0"/>
                <a:cs typeface="Calibri" panose="020F0502020204030204"/>
              </a:rPr>
              <a:t>Know Your Worth</a:t>
            </a:r>
          </a:p>
          <a:p>
            <a:pPr marL="0" indent="0">
              <a:buNone/>
            </a:pPr>
            <a:endParaRPr lang="en-US" sz="1500" b="1" dirty="0">
              <a:latin typeface="Aptos" panose="020B0004020202020204" pitchFamily="34" charset="0"/>
              <a:cs typeface="Calibri" panose="020F0502020204030204"/>
            </a:endParaRPr>
          </a:p>
          <a:p>
            <a:r>
              <a:rPr lang="en-US" sz="3600" dirty="0">
                <a:latin typeface="Aptos" panose="020B0004020202020204" pitchFamily="34" charset="0"/>
                <a:cs typeface="Calibri" panose="020F0502020204030204"/>
              </a:rPr>
              <a:t>Quantify your accomplishments</a:t>
            </a:r>
          </a:p>
          <a:p>
            <a:r>
              <a:rPr lang="en-US" sz="3600" dirty="0">
                <a:latin typeface="Aptos" panose="020B0004020202020204" pitchFamily="34" charset="0"/>
                <a:cs typeface="Calibri" panose="020F0502020204030204"/>
              </a:rPr>
              <a:t>Bring documentation</a:t>
            </a:r>
          </a:p>
          <a:p>
            <a:r>
              <a:rPr lang="en-US" sz="3600" dirty="0">
                <a:latin typeface="Aptos" panose="020B0004020202020204" pitchFamily="34" charset="0"/>
                <a:cs typeface="Calibri" panose="020F0502020204030204"/>
              </a:rPr>
              <a:t>Show improvement</a:t>
            </a:r>
          </a:p>
        </p:txBody>
      </p:sp>
    </p:spTree>
    <p:extLst>
      <p:ext uri="{BB962C8B-B14F-4D97-AF65-F5344CB8AC3E}">
        <p14:creationId xmlns:p14="http://schemas.microsoft.com/office/powerpoint/2010/main" val="13347907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picture containing text, clipart&#10;&#10;Description automatically generated">
            <a:extLst>
              <a:ext uri="{FF2B5EF4-FFF2-40B4-BE49-F238E27FC236}">
                <a16:creationId xmlns:a16="http://schemas.microsoft.com/office/drawing/2014/main" id="{72C984D1-717A-0ED3-3F51-FB6B3CA7A06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24930" y="6042118"/>
            <a:ext cx="1508850" cy="687448"/>
          </a:xfrm>
          <a:prstGeom prst="rect">
            <a:avLst/>
          </a:prstGeom>
        </p:spPr>
      </p:pic>
      <p:pic>
        <p:nvPicPr>
          <p:cNvPr id="9" name="Picture 8" descr="A picture containing text&#10;&#10;Description automatically generated">
            <a:extLst>
              <a:ext uri="{FF2B5EF4-FFF2-40B4-BE49-F238E27FC236}">
                <a16:creationId xmlns:a16="http://schemas.microsoft.com/office/drawing/2014/main" id="{AE31D829-3B28-A659-F7EA-50C15728376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62422" y="6084727"/>
            <a:ext cx="1488050" cy="602230"/>
          </a:xfrm>
          <a:prstGeom prst="rect">
            <a:avLst/>
          </a:prstGeom>
        </p:spPr>
      </p:pic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D434559F-2B57-71F6-A8F1-B72215C920B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4152" y="374745"/>
            <a:ext cx="9302496" cy="4279709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0" indent="0">
              <a:buNone/>
            </a:pPr>
            <a:r>
              <a:rPr lang="en-US" sz="7200" b="1" dirty="0">
                <a:solidFill>
                  <a:srgbClr val="C0519F"/>
                </a:solidFill>
                <a:latin typeface="Aptos" panose="020B0004020202020204" pitchFamily="34" charset="0"/>
                <a:cs typeface="Calibri" panose="020F0502020204030204"/>
              </a:rPr>
              <a:t>Learn to Be Assertive</a:t>
            </a:r>
          </a:p>
          <a:p>
            <a:pPr marL="0" indent="0">
              <a:buNone/>
            </a:pPr>
            <a:endParaRPr lang="en-US" sz="1500" b="1" dirty="0">
              <a:latin typeface="Aptos" panose="020B0004020202020204" pitchFamily="34" charset="0"/>
              <a:cs typeface="Calibri" panose="020F0502020204030204"/>
            </a:endParaRPr>
          </a:p>
          <a:p>
            <a:r>
              <a:rPr lang="en-US" sz="3600" dirty="0">
                <a:latin typeface="Aptos" panose="020B0004020202020204" pitchFamily="34" charset="0"/>
                <a:cs typeface="Calibri" panose="020F0502020204030204"/>
              </a:rPr>
              <a:t>Stop apologizing</a:t>
            </a:r>
          </a:p>
          <a:p>
            <a:r>
              <a:rPr lang="en-US" sz="3600" dirty="0">
                <a:latin typeface="Aptos" panose="020B0004020202020204" pitchFamily="34" charset="0"/>
                <a:cs typeface="Calibri" panose="020F0502020204030204"/>
              </a:rPr>
              <a:t>Practice being assertive</a:t>
            </a:r>
          </a:p>
          <a:p>
            <a:r>
              <a:rPr lang="en-US" sz="3600" dirty="0">
                <a:latin typeface="Aptos" panose="020B0004020202020204" pitchFamily="34" charset="0"/>
                <a:cs typeface="Calibri" panose="020F0502020204030204"/>
              </a:rPr>
              <a:t>Do it for the cause</a:t>
            </a:r>
          </a:p>
          <a:p>
            <a:r>
              <a:rPr lang="en-US" sz="3600" dirty="0">
                <a:latin typeface="Aptos" panose="020B0004020202020204" pitchFamily="34" charset="0"/>
                <a:cs typeface="Calibri" panose="020F0502020204030204"/>
              </a:rPr>
              <a:t>Ask for feedback</a:t>
            </a:r>
          </a:p>
        </p:txBody>
      </p:sp>
    </p:spTree>
    <p:extLst>
      <p:ext uri="{BB962C8B-B14F-4D97-AF65-F5344CB8AC3E}">
        <p14:creationId xmlns:p14="http://schemas.microsoft.com/office/powerpoint/2010/main" val="40139082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picture containing text, clipart&#10;&#10;Description automatically generated">
            <a:extLst>
              <a:ext uri="{FF2B5EF4-FFF2-40B4-BE49-F238E27FC236}">
                <a16:creationId xmlns:a16="http://schemas.microsoft.com/office/drawing/2014/main" id="{72C984D1-717A-0ED3-3F51-FB6B3CA7A06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24930" y="6042118"/>
            <a:ext cx="1508850" cy="687448"/>
          </a:xfrm>
          <a:prstGeom prst="rect">
            <a:avLst/>
          </a:prstGeom>
        </p:spPr>
      </p:pic>
      <p:pic>
        <p:nvPicPr>
          <p:cNvPr id="9" name="Picture 8" descr="A picture containing text&#10;&#10;Description automatically generated">
            <a:extLst>
              <a:ext uri="{FF2B5EF4-FFF2-40B4-BE49-F238E27FC236}">
                <a16:creationId xmlns:a16="http://schemas.microsoft.com/office/drawing/2014/main" id="{AE31D829-3B28-A659-F7EA-50C15728376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62422" y="6084727"/>
            <a:ext cx="1488050" cy="602230"/>
          </a:xfrm>
          <a:prstGeom prst="rect">
            <a:avLst/>
          </a:prstGeom>
        </p:spPr>
      </p:pic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D434559F-2B57-71F6-A8F1-B72215C920B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4152" y="374745"/>
            <a:ext cx="9996320" cy="4279709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0" indent="0">
              <a:buNone/>
            </a:pPr>
            <a:r>
              <a:rPr lang="en-US" sz="7200" b="1" dirty="0">
                <a:solidFill>
                  <a:srgbClr val="C0519F"/>
                </a:solidFill>
                <a:latin typeface="Aptos" panose="020B0004020202020204" pitchFamily="34" charset="0"/>
                <a:cs typeface="Calibri" panose="020F0502020204030204"/>
              </a:rPr>
              <a:t>Talk About Your Salary</a:t>
            </a:r>
          </a:p>
          <a:p>
            <a:pPr marL="0" indent="0">
              <a:buNone/>
            </a:pPr>
            <a:endParaRPr lang="en-US" sz="1500" b="1" dirty="0">
              <a:latin typeface="Aptos" panose="020B0004020202020204" pitchFamily="34" charset="0"/>
              <a:cs typeface="Calibri" panose="020F0502020204030204"/>
            </a:endParaRPr>
          </a:p>
          <a:p>
            <a:r>
              <a:rPr lang="en-US" sz="3600" dirty="0">
                <a:latin typeface="Aptos" panose="020B0004020202020204" pitchFamily="34" charset="0"/>
                <a:cs typeface="Calibri" panose="020F0502020204030204"/>
              </a:rPr>
              <a:t>Do your research</a:t>
            </a:r>
          </a:p>
          <a:p>
            <a:endParaRPr lang="en-US" sz="3600" dirty="0">
              <a:latin typeface="Aptos" panose="020B0004020202020204" pitchFamily="34" charset="0"/>
              <a:cs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40302348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picture containing text, clipart&#10;&#10;Description automatically generated">
            <a:extLst>
              <a:ext uri="{FF2B5EF4-FFF2-40B4-BE49-F238E27FC236}">
                <a16:creationId xmlns:a16="http://schemas.microsoft.com/office/drawing/2014/main" id="{72C984D1-717A-0ED3-3F51-FB6B3CA7A06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24930" y="6042118"/>
            <a:ext cx="1508850" cy="687448"/>
          </a:xfrm>
          <a:prstGeom prst="rect">
            <a:avLst/>
          </a:prstGeom>
        </p:spPr>
      </p:pic>
      <p:pic>
        <p:nvPicPr>
          <p:cNvPr id="9" name="Picture 8" descr="A picture containing text&#10;&#10;Description automatically generated">
            <a:extLst>
              <a:ext uri="{FF2B5EF4-FFF2-40B4-BE49-F238E27FC236}">
                <a16:creationId xmlns:a16="http://schemas.microsoft.com/office/drawing/2014/main" id="{AE31D829-3B28-A659-F7EA-50C15728376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62422" y="6084727"/>
            <a:ext cx="1488050" cy="602230"/>
          </a:xfrm>
          <a:prstGeom prst="rect">
            <a:avLst/>
          </a:prstGeom>
        </p:spPr>
      </p:pic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D434559F-2B57-71F6-A8F1-B72215C920B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4152" y="374745"/>
            <a:ext cx="10418064" cy="4279709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0" indent="0">
              <a:buNone/>
            </a:pPr>
            <a:r>
              <a:rPr lang="en-US" sz="7200" b="1" dirty="0">
                <a:solidFill>
                  <a:srgbClr val="C0519F"/>
                </a:solidFill>
                <a:latin typeface="Aptos" panose="020B0004020202020204" pitchFamily="34" charset="0"/>
                <a:cs typeface="Calibri" panose="020F0502020204030204"/>
              </a:rPr>
              <a:t>Have a Plan B</a:t>
            </a:r>
          </a:p>
          <a:p>
            <a:pPr marL="0" indent="0">
              <a:buNone/>
            </a:pPr>
            <a:endParaRPr lang="en-US" sz="1500" b="1" dirty="0">
              <a:latin typeface="Aptos" panose="020B0004020202020204" pitchFamily="34" charset="0"/>
              <a:cs typeface="Calibri" panose="020F0502020204030204"/>
            </a:endParaRPr>
          </a:p>
          <a:p>
            <a:r>
              <a:rPr lang="en-US" sz="3600" dirty="0">
                <a:latin typeface="Aptos" panose="020B0004020202020204" pitchFamily="34" charset="0"/>
                <a:cs typeface="Calibri" panose="020F0502020204030204"/>
              </a:rPr>
              <a:t>Ask for something other than money</a:t>
            </a:r>
          </a:p>
          <a:p>
            <a:r>
              <a:rPr lang="en-US" sz="3600" dirty="0">
                <a:latin typeface="Aptos" panose="020B0004020202020204" pitchFamily="34" charset="0"/>
                <a:cs typeface="Calibri" panose="020F0502020204030204"/>
              </a:rPr>
              <a:t>Schedule a time to revisit the conversation</a:t>
            </a:r>
          </a:p>
          <a:p>
            <a:r>
              <a:rPr lang="en-US" sz="3600" dirty="0">
                <a:latin typeface="Aptos" panose="020B0004020202020204" pitchFamily="34" charset="0"/>
                <a:cs typeface="Calibri" panose="020F0502020204030204"/>
              </a:rPr>
              <a:t>Be transparent but diplomatic</a:t>
            </a:r>
          </a:p>
          <a:p>
            <a:endParaRPr lang="en-US" sz="3600" dirty="0">
              <a:latin typeface="Aptos" panose="020B0004020202020204" pitchFamily="34" charset="0"/>
              <a:cs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2440527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picture containing text, clipart&#10;&#10;Description automatically generated">
            <a:extLst>
              <a:ext uri="{FF2B5EF4-FFF2-40B4-BE49-F238E27FC236}">
                <a16:creationId xmlns:a16="http://schemas.microsoft.com/office/drawing/2014/main" id="{72C984D1-717A-0ED3-3F51-FB6B3CA7A06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24930" y="6042118"/>
            <a:ext cx="1508850" cy="687448"/>
          </a:xfrm>
          <a:prstGeom prst="rect">
            <a:avLst/>
          </a:prstGeom>
        </p:spPr>
      </p:pic>
      <p:pic>
        <p:nvPicPr>
          <p:cNvPr id="9" name="Picture 8" descr="A picture containing text&#10;&#10;Description automatically generated">
            <a:extLst>
              <a:ext uri="{FF2B5EF4-FFF2-40B4-BE49-F238E27FC236}">
                <a16:creationId xmlns:a16="http://schemas.microsoft.com/office/drawing/2014/main" id="{AE31D829-3B28-A659-F7EA-50C15728376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62422" y="6084727"/>
            <a:ext cx="1488050" cy="602230"/>
          </a:xfrm>
          <a:prstGeom prst="rect">
            <a:avLst/>
          </a:prstGeom>
        </p:spPr>
      </p:pic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D434559F-2B57-71F6-A8F1-B72215C920B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9049" y="374745"/>
            <a:ext cx="11692442" cy="955813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0" indent="0">
              <a:buNone/>
            </a:pPr>
            <a:r>
              <a:rPr lang="en-US" sz="6000" b="1" dirty="0">
                <a:solidFill>
                  <a:srgbClr val="C0519F"/>
                </a:solidFill>
                <a:latin typeface="Aptos"/>
                <a:cs typeface="Calibri" panose="020F0502020204030204"/>
              </a:rPr>
              <a:t>Top tools for salary negotiation</a:t>
            </a:r>
            <a:endParaRPr lang="en-US" sz="6000" b="1" dirty="0">
              <a:solidFill>
                <a:srgbClr val="C0519F"/>
              </a:solidFill>
              <a:latin typeface="Aptos" panose="020B0004020202020204" pitchFamily="34" charset="0"/>
              <a:cs typeface="Calibri" panose="020F0502020204030204"/>
            </a:endParaRPr>
          </a:p>
          <a:p>
            <a:pPr marL="0" indent="0">
              <a:buNone/>
            </a:pPr>
            <a:endParaRPr lang="en-US" sz="1500" b="1" dirty="0">
              <a:latin typeface="Aptos" panose="020B0004020202020204" pitchFamily="34" charset="0"/>
              <a:cs typeface="Calibri" panose="020F0502020204030204"/>
            </a:endParaRPr>
          </a:p>
          <a:p>
            <a:pPr marL="0" indent="0">
              <a:buNone/>
            </a:pPr>
            <a:endParaRPr lang="en-US" sz="1500" b="1" dirty="0">
              <a:latin typeface="Aptos"/>
              <a:ea typeface="+mn-lt"/>
              <a:cs typeface="+mn-lt"/>
            </a:endParaRPr>
          </a:p>
          <a:p>
            <a:pPr>
              <a:buNone/>
            </a:pPr>
            <a:r>
              <a:rPr lang="en-US" sz="3600" dirty="0">
                <a:ea typeface="+mn-lt"/>
                <a:cs typeface="+mn-lt"/>
              </a:rPr>
              <a:t>- Comparably: </a:t>
            </a:r>
            <a:r>
              <a:rPr lang="en-US" sz="3600" dirty="0">
                <a:ea typeface="+mn-lt"/>
                <a:cs typeface="+mn-lt"/>
                <a:hlinkClick r:id="rId5"/>
              </a:rPr>
              <a:t>https://www.comparably.com/</a:t>
            </a:r>
            <a:endParaRPr lang="en-US"/>
          </a:p>
          <a:p>
            <a:pPr>
              <a:buNone/>
            </a:pPr>
            <a:r>
              <a:rPr lang="en-US" sz="3600" dirty="0">
                <a:ea typeface="+mn-lt"/>
                <a:cs typeface="+mn-lt"/>
              </a:rPr>
              <a:t>- </a:t>
            </a:r>
            <a:r>
              <a:rPr lang="en-US" sz="3600" dirty="0" err="1">
                <a:ea typeface="+mn-lt"/>
                <a:cs typeface="+mn-lt"/>
              </a:rPr>
              <a:t>Levels.fyi</a:t>
            </a:r>
            <a:r>
              <a:rPr lang="en-US" sz="3600" dirty="0">
                <a:ea typeface="+mn-lt"/>
                <a:cs typeface="+mn-lt"/>
              </a:rPr>
              <a:t>: </a:t>
            </a:r>
            <a:r>
              <a:rPr lang="en-US" sz="3600" dirty="0">
                <a:ea typeface="+mn-lt"/>
                <a:cs typeface="+mn-lt"/>
                <a:hlinkClick r:id="rId6"/>
              </a:rPr>
              <a:t>http://www.levels.fyi/</a:t>
            </a:r>
            <a:endParaRPr lang="en-US"/>
          </a:p>
          <a:p>
            <a:pPr>
              <a:buNone/>
            </a:pPr>
            <a:r>
              <a:rPr lang="en-US" sz="3600" dirty="0">
                <a:ea typeface="+mn-lt"/>
                <a:cs typeface="+mn-lt"/>
              </a:rPr>
              <a:t>- Salary.com: </a:t>
            </a:r>
            <a:r>
              <a:rPr lang="en-US" sz="3600" dirty="0">
                <a:ea typeface="+mn-lt"/>
                <a:cs typeface="+mn-lt"/>
                <a:hlinkClick r:id="rId7"/>
              </a:rPr>
              <a:t>https://www.salary.com/</a:t>
            </a:r>
            <a:endParaRPr lang="en-US"/>
          </a:p>
          <a:p>
            <a:pPr>
              <a:buNone/>
            </a:pPr>
            <a:r>
              <a:rPr lang="en-US" sz="3600" dirty="0">
                <a:ea typeface="+mn-lt"/>
                <a:cs typeface="+mn-lt"/>
              </a:rPr>
              <a:t>- Glassdoor: </a:t>
            </a:r>
            <a:r>
              <a:rPr lang="en-US" sz="3600" dirty="0">
                <a:ea typeface="+mn-lt"/>
                <a:cs typeface="+mn-lt"/>
                <a:hlinkClick r:id="rId8"/>
              </a:rPr>
              <a:t>http://www.glassdoor.com/</a:t>
            </a:r>
            <a:endParaRPr lang="en-US"/>
          </a:p>
          <a:p>
            <a:pPr>
              <a:buNone/>
            </a:pPr>
            <a:r>
              <a:rPr lang="en-US" sz="3600" dirty="0">
                <a:ea typeface="+mn-lt"/>
                <a:cs typeface="+mn-lt"/>
              </a:rPr>
              <a:t>- Payscale: </a:t>
            </a:r>
            <a:r>
              <a:rPr lang="en-US" sz="3600" dirty="0">
                <a:ea typeface="+mn-lt"/>
                <a:cs typeface="+mn-lt"/>
                <a:hlinkClick r:id="rId9"/>
              </a:rPr>
              <a:t>http://www.payscale.com/</a:t>
            </a:r>
            <a:endParaRPr lang="en-US"/>
          </a:p>
          <a:p>
            <a:pPr marL="0" indent="0">
              <a:buNone/>
            </a:pPr>
            <a:endParaRPr lang="en-US" sz="3600" dirty="0">
              <a:latin typeface="Aptos" panose="020B0004020202020204" pitchFamily="34" charset="0"/>
              <a:cs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6513539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build="p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92ce30ec-45ff-4352-a0bf-c25711ef3d52" xsi:nil="true"/>
    <lcf76f155ced4ddcb4097134ff3c332f xmlns="18e93869-913b-4f58-8a3a-2295faa2da45">
      <Terms xmlns="http://schemas.microsoft.com/office/infopath/2007/PartnerControls"/>
    </lcf76f155ced4ddcb4097134ff3c332f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C6B1F06DA5E5504782A1015627645B9E" ma:contentTypeVersion="16" ma:contentTypeDescription="Create a new document." ma:contentTypeScope="" ma:versionID="16861db0f9e08608a994f0a50677bdc8">
  <xsd:schema xmlns:xsd="http://www.w3.org/2001/XMLSchema" xmlns:xs="http://www.w3.org/2001/XMLSchema" xmlns:p="http://schemas.microsoft.com/office/2006/metadata/properties" xmlns:ns2="18e93869-913b-4f58-8a3a-2295faa2da45" xmlns:ns3="92ce30ec-45ff-4352-a0bf-c25711ef3d52" targetNamespace="http://schemas.microsoft.com/office/2006/metadata/properties" ma:root="true" ma:fieldsID="642bb71495e54c05b3c69022ed8288a2" ns2:_="" ns3:_="">
    <xsd:import namespace="18e93869-913b-4f58-8a3a-2295faa2da45"/>
    <xsd:import namespace="92ce30ec-45ff-4352-a0bf-c25711ef3d52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MediaServiceDateTaken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Location" minOccurs="0"/>
                <xsd:element ref="ns2:MediaServiceObjectDetectorVersions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8e93869-913b-4f58-8a3a-2295faa2da4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2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LengthInSeconds" ma:index="13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5" nillable="true" ma:taxonomy="true" ma:internalName="lcf76f155ced4ddcb4097134ff3c332f" ma:taxonomyFieldName="MediaServiceImageTags" ma:displayName="Image Tags" ma:readOnly="false" ma:fieldId="{5cf76f15-5ced-4ddc-b409-7134ff3c332f}" ma:taxonomyMulti="true" ma:sspId="dcef53ab-fd68-4bb5-aefd-1429270f00de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9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20" nillable="true" ma:displayName="Location" ma:indexed="true" ma:internalName="MediaServiceLocation" ma:readOnly="true">
      <xsd:simpleType>
        <xsd:restriction base="dms:Text"/>
      </xsd:simpleType>
    </xsd:element>
    <xsd:element name="MediaServiceObjectDetectorVersions" ma:index="2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2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3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2ce30ec-45ff-4352-a0bf-c25711ef3d52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16" nillable="true" ma:displayName="Taxonomy Catch All Column" ma:hidden="true" ma:list="{ab526ad8-ce37-4f51-8374-8aacb456756e}" ma:internalName="TaxCatchAll" ma:showField="CatchAllData" ma:web="92ce30ec-45ff-4352-a0bf-c25711ef3d52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5E568C9F-5C78-4198-86E5-04EF84CAA56C}">
  <ds:schemaRefs>
    <ds:schemaRef ds:uri="http://schemas.microsoft.com/office/2006/metadata/properties"/>
    <ds:schemaRef ds:uri="http://schemas.microsoft.com/office/infopath/2007/PartnerControls"/>
    <ds:schemaRef ds:uri="92ce30ec-45ff-4352-a0bf-c25711ef3d52"/>
    <ds:schemaRef ds:uri="18e93869-913b-4f58-8a3a-2295faa2da45"/>
  </ds:schemaRefs>
</ds:datastoreItem>
</file>

<file path=customXml/itemProps2.xml><?xml version="1.0" encoding="utf-8"?>
<ds:datastoreItem xmlns:ds="http://schemas.openxmlformats.org/officeDocument/2006/customXml" ds:itemID="{89D191DE-568C-4EFF-8C2C-197FA4770304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42F71D03-5F55-43EF-A89C-1D3D81DD0A96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18e93869-913b-4f58-8a3a-2295faa2da45"/>
    <ds:schemaRef ds:uri="92ce30ec-45ff-4352-a0bf-c25711ef3d52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349</TotalTime>
  <Words>139</Words>
  <Application>Microsoft Office PowerPoint</Application>
  <PresentationFormat>Widescreen</PresentationFormat>
  <Paragraphs>31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2" baseType="lpstr">
      <vt:lpstr>Aptos</vt:lpstr>
      <vt:lpstr>Arial</vt:lpstr>
      <vt:lpstr>Calibri</vt:lpstr>
      <vt:lpstr>Calibri Light</vt:lpstr>
      <vt:lpstr>Office Theme</vt:lpstr>
      <vt:lpstr>PowerPoint Presentation</vt:lpstr>
      <vt:lpstr>Session Overview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WIT Mentoring</dc:title>
  <dc:creator>Esther Angell</dc:creator>
  <cp:lastModifiedBy>Alexis Gosik</cp:lastModifiedBy>
  <cp:revision>183</cp:revision>
  <dcterms:created xsi:type="dcterms:W3CDTF">2021-09-22T15:17:40Z</dcterms:created>
  <dcterms:modified xsi:type="dcterms:W3CDTF">2026-05-21T17:27:06Z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0x010100C6B1F06DA5E5504782A1015627645B9E</vt:lpwstr>
  </property>
  <property fmtid="{D5CDD505-2E9C-101B-9397-08002B2CF9AE}" pid="3" name="MediaServiceImageTags">
    <vt:lpwstr/>
  </property>
</Properties>
</file>